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56" r:id="rId5"/>
    <p:sldId id="262" r:id="rId6"/>
    <p:sldId id="263" r:id="rId7"/>
    <p:sldId id="264" r:id="rId8"/>
    <p:sldId id="265" r:id="rId9"/>
    <p:sldId id="266" r:id="rId10"/>
    <p:sldId id="271" r:id="rId11"/>
    <p:sldId id="267" r:id="rId12"/>
    <p:sldId id="272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4D7E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ita" userId="4d32482ec3f5cb0c" providerId="LiveId" clId="{76C780AE-8BC0-4822-A79E-B3ABB51454E5}"/>
    <pc:docChg chg="custSel addSld delSld modSld">
      <pc:chgData name="Mahita" userId="4d32482ec3f5cb0c" providerId="LiveId" clId="{76C780AE-8BC0-4822-A79E-B3ABB51454E5}" dt="2021-10-01T09:47:05.049" v="184" actId="1076"/>
      <pc:docMkLst>
        <pc:docMk/>
      </pc:docMkLst>
      <pc:sldChg chg="modSp mod">
        <pc:chgData name="Mahita" userId="4d32482ec3f5cb0c" providerId="LiveId" clId="{76C780AE-8BC0-4822-A79E-B3ABB51454E5}" dt="2021-10-01T06:52:34.703" v="37" actId="1036"/>
        <pc:sldMkLst>
          <pc:docMk/>
          <pc:sldMk cId="4274841304" sldId="263"/>
        </pc:sldMkLst>
        <pc:spChg chg="mod">
          <ac:chgData name="Mahita" userId="4d32482ec3f5cb0c" providerId="LiveId" clId="{76C780AE-8BC0-4822-A79E-B3ABB51454E5}" dt="2021-10-01T06:52:34.703" v="37" actId="1036"/>
          <ac:spMkLst>
            <pc:docMk/>
            <pc:sldMk cId="4274841304" sldId="263"/>
            <ac:spMk id="11" creationId="{445A2939-66E4-44C0-87BA-ECF11337FB31}"/>
          </ac:spMkLst>
        </pc:spChg>
      </pc:sldChg>
      <pc:sldChg chg="addSp delSp modSp mod">
        <pc:chgData name="Mahita" userId="4d32482ec3f5cb0c" providerId="LiveId" clId="{76C780AE-8BC0-4822-A79E-B3ABB51454E5}" dt="2021-10-01T06:57:40.725" v="127" actId="1076"/>
        <pc:sldMkLst>
          <pc:docMk/>
          <pc:sldMk cId="4025468165" sldId="266"/>
        </pc:sldMkLst>
        <pc:spChg chg="del">
          <ac:chgData name="Mahita" userId="4d32482ec3f5cb0c" providerId="LiveId" clId="{76C780AE-8BC0-4822-A79E-B3ABB51454E5}" dt="2021-10-01T06:56:56.753" v="67" actId="478"/>
          <ac:spMkLst>
            <pc:docMk/>
            <pc:sldMk cId="4025468165" sldId="266"/>
            <ac:spMk id="5" creationId="{57BCCE32-011E-435B-85C0-E5937FA92732}"/>
          </ac:spMkLst>
        </pc:spChg>
        <pc:spChg chg="add mod">
          <ac:chgData name="Mahita" userId="4d32482ec3f5cb0c" providerId="LiveId" clId="{76C780AE-8BC0-4822-A79E-B3ABB51454E5}" dt="2021-10-01T06:57:40.725" v="127" actId="1076"/>
          <ac:spMkLst>
            <pc:docMk/>
            <pc:sldMk cId="4025468165" sldId="266"/>
            <ac:spMk id="16" creationId="{BB6629AB-E278-4451-A8AD-8CDCF79D60F3}"/>
          </ac:spMkLst>
        </pc:spChg>
        <pc:spChg chg="del mod">
          <ac:chgData name="Mahita" userId="4d32482ec3f5cb0c" providerId="LiveId" clId="{76C780AE-8BC0-4822-A79E-B3ABB51454E5}" dt="2021-10-01T06:56:32.170" v="65" actId="478"/>
          <ac:spMkLst>
            <pc:docMk/>
            <pc:sldMk cId="4025468165" sldId="266"/>
            <ac:spMk id="17" creationId="{4AF345B7-26BE-41F1-8F62-0D0610E6F906}"/>
          </ac:spMkLst>
        </pc:spChg>
        <pc:spChg chg="mod">
          <ac:chgData name="Mahita" userId="4d32482ec3f5cb0c" providerId="LiveId" clId="{76C780AE-8BC0-4822-A79E-B3ABB51454E5}" dt="2021-10-01T06:56:16.205" v="62" actId="20577"/>
          <ac:spMkLst>
            <pc:docMk/>
            <pc:sldMk cId="4025468165" sldId="266"/>
            <ac:spMk id="19" creationId="{ACF271B3-8ED3-4922-B71B-CD90745C5E27}"/>
          </ac:spMkLst>
        </pc:spChg>
        <pc:picChg chg="mod">
          <ac:chgData name="Mahita" userId="4d32482ec3f5cb0c" providerId="LiveId" clId="{76C780AE-8BC0-4822-A79E-B3ABB51454E5}" dt="2021-10-01T06:56:38.882" v="66" actId="1076"/>
          <ac:picMkLst>
            <pc:docMk/>
            <pc:sldMk cId="4025468165" sldId="266"/>
            <ac:picMk id="4104" creationId="{FC262130-D3E5-4343-9AB6-00A8CC3CBF8F}"/>
          </ac:picMkLst>
        </pc:picChg>
      </pc:sldChg>
      <pc:sldChg chg="del">
        <pc:chgData name="Mahita" userId="4d32482ec3f5cb0c" providerId="LiveId" clId="{76C780AE-8BC0-4822-A79E-B3ABB51454E5}" dt="2021-10-01T07:03:57.111" v="129" actId="47"/>
        <pc:sldMkLst>
          <pc:docMk/>
          <pc:sldMk cId="3606998705" sldId="268"/>
        </pc:sldMkLst>
      </pc:sldChg>
      <pc:sldChg chg="modSp mod">
        <pc:chgData name="Mahita" userId="4d32482ec3f5cb0c" providerId="LiveId" clId="{76C780AE-8BC0-4822-A79E-B3ABB51454E5}" dt="2021-10-01T06:58:49.373" v="128" actId="1076"/>
        <pc:sldMkLst>
          <pc:docMk/>
          <pc:sldMk cId="2244963965" sldId="270"/>
        </pc:sldMkLst>
        <pc:spChg chg="mod">
          <ac:chgData name="Mahita" userId="4d32482ec3f5cb0c" providerId="LiveId" clId="{76C780AE-8BC0-4822-A79E-B3ABB51454E5}" dt="2021-10-01T06:58:49.373" v="128" actId="1076"/>
          <ac:spMkLst>
            <pc:docMk/>
            <pc:sldMk cId="2244963965" sldId="270"/>
            <ac:spMk id="4" creationId="{83351447-AA5E-40B3-938A-13584E510899}"/>
          </ac:spMkLst>
        </pc:spChg>
      </pc:sldChg>
      <pc:sldChg chg="addSp modSp new mod">
        <pc:chgData name="Mahita" userId="4d32482ec3f5cb0c" providerId="LiveId" clId="{76C780AE-8BC0-4822-A79E-B3ABB51454E5}" dt="2021-10-01T09:47:05.049" v="184" actId="1076"/>
        <pc:sldMkLst>
          <pc:docMk/>
          <pc:sldMk cId="714519744" sldId="272"/>
        </pc:sldMkLst>
        <pc:spChg chg="add mod">
          <ac:chgData name="Mahita" userId="4d32482ec3f5cb0c" providerId="LiveId" clId="{76C780AE-8BC0-4822-A79E-B3ABB51454E5}" dt="2021-10-01T09:47:05.049" v="184" actId="1076"/>
          <ac:spMkLst>
            <pc:docMk/>
            <pc:sldMk cId="714519744" sldId="272"/>
            <ac:spMk id="4" creationId="{29940620-662A-4A2C-BD26-ED5EAE710313}"/>
          </ac:spMkLst>
        </pc:spChg>
        <pc:picChg chg="add mod">
          <ac:chgData name="Mahita" userId="4d32482ec3f5cb0c" providerId="LiveId" clId="{76C780AE-8BC0-4822-A79E-B3ABB51454E5}" dt="2021-10-01T09:46:44.915" v="180" actId="1076"/>
          <ac:picMkLst>
            <pc:docMk/>
            <pc:sldMk cId="714519744" sldId="272"/>
            <ac:picMk id="3" creationId="{6982F37A-37E4-49E6-880E-BCA855D5108D}"/>
          </ac:picMkLst>
        </pc:pic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10/1/2021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14694" y="5351125"/>
            <a:ext cx="3878801" cy="754025"/>
          </a:xfrm>
        </p:spPr>
        <p:txBody>
          <a:bodyPr>
            <a:normAutofit fontScale="92500"/>
          </a:bodyPr>
          <a:lstStyle/>
          <a:p>
            <a:r>
              <a:rPr lang="en-US" dirty="0"/>
              <a:t>BY TEAM : BLUE WAVE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2643" y="286480"/>
            <a:ext cx="9144000" cy="11428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TSIC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B1D1A8-D924-401A-8951-2B3D8F65B0ED}"/>
              </a:ext>
            </a:extLst>
          </p:cNvPr>
          <p:cNvSpPr txBox="1"/>
          <p:nvPr/>
        </p:nvSpPr>
        <p:spPr>
          <a:xfrm>
            <a:off x="1421167" y="1347646"/>
            <a:ext cx="9081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TELANGANA STATE INNOVATION CELL</a:t>
            </a:r>
            <a:endParaRPr lang="en-IN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8F36F-2AF2-40F5-B4DB-C554868FB8E3}"/>
              </a:ext>
            </a:extLst>
          </p:cNvPr>
          <p:cNvSpPr txBox="1"/>
          <p:nvPr/>
        </p:nvSpPr>
        <p:spPr>
          <a:xfrm>
            <a:off x="923278" y="2659282"/>
            <a:ext cx="10058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 WALL-MOUNTED SMART FAUCETS </a:t>
            </a:r>
            <a:endParaRPr lang="en-IN" sz="6000" b="1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D85A2-4C68-4D07-A9BB-9F815E9B6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380" y="39175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PERKS</a:t>
            </a:r>
            <a:endParaRPr lang="en-IN" b="1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3FE3E-FA3A-4615-B307-E8E53E65A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100" y="2095130"/>
            <a:ext cx="10233800" cy="3178206"/>
          </a:xfrm>
        </p:spPr>
        <p:txBody>
          <a:bodyPr/>
          <a:lstStyle/>
          <a:p>
            <a:r>
              <a:rPr lang="en-US" dirty="0"/>
              <a:t>This device helps in controlling the flow of the water.</a:t>
            </a:r>
          </a:p>
          <a:p>
            <a:r>
              <a:rPr lang="en-US" dirty="0"/>
              <a:t>The one who uses this device will be contributing towards the conservation of water. </a:t>
            </a:r>
          </a:p>
          <a:p>
            <a:r>
              <a:rPr lang="en-US" dirty="0"/>
              <a:t>This device can be included in the development of infrastructure.</a:t>
            </a:r>
          </a:p>
          <a:p>
            <a:r>
              <a:rPr lang="en-US" dirty="0"/>
              <a:t>Usually people fail to turn off the faucets but this device will help them by closing the faucet automatically after the required flow of water.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5939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EB9F5-7820-43A6-AE9F-2F30B3432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4150" y="196450"/>
            <a:ext cx="5216370" cy="1325563"/>
          </a:xfrm>
        </p:spPr>
        <p:txBody>
          <a:bodyPr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THE END.</a:t>
            </a:r>
            <a:endParaRPr lang="en-IN" b="1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98FAB7-358A-4E95-8D81-578406C3F97F}"/>
              </a:ext>
            </a:extLst>
          </p:cNvPr>
          <p:cNvSpPr txBox="1"/>
          <p:nvPr/>
        </p:nvSpPr>
        <p:spPr>
          <a:xfrm>
            <a:off x="7705818" y="5024761"/>
            <a:ext cx="42524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TEAM MEMBERS</a:t>
            </a:r>
            <a:r>
              <a:rPr lang="en-US" dirty="0"/>
              <a:t>:</a:t>
            </a:r>
          </a:p>
          <a:p>
            <a:r>
              <a:rPr lang="en-US" dirty="0"/>
              <a:t>-VELLANKI MAHITADIVYA</a:t>
            </a:r>
          </a:p>
          <a:p>
            <a:r>
              <a:rPr lang="en-US" dirty="0"/>
              <a:t>-MUNAGALA NITYA JAHNAVI</a:t>
            </a:r>
          </a:p>
          <a:p>
            <a:r>
              <a:rPr lang="en-US" dirty="0"/>
              <a:t>-G.VARSHA REDDY</a:t>
            </a:r>
          </a:p>
          <a:p>
            <a:r>
              <a:rPr lang="en-US" dirty="0"/>
              <a:t>-MITUL RAJ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351447-AA5E-40B3-938A-13584E510899}"/>
              </a:ext>
            </a:extLst>
          </p:cNvPr>
          <p:cNvSpPr txBox="1"/>
          <p:nvPr/>
        </p:nvSpPr>
        <p:spPr>
          <a:xfrm>
            <a:off x="1107120" y="2614982"/>
            <a:ext cx="93304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Constantia" panose="02030602050306030303" pitchFamily="18" charset="0"/>
              </a:rPr>
              <a:t>THANK  YOU!!</a:t>
            </a:r>
            <a:endParaRPr lang="en-IN" sz="6600" dirty="0"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963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b="15730"/>
          <a:stretch/>
        </p:blipFill>
        <p:spPr>
          <a:xfrm>
            <a:off x="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THE BEGINNING</a:t>
            </a:r>
          </a:p>
        </p:txBody>
      </p:sp>
      <p:pic>
        <p:nvPicPr>
          <p:cNvPr id="1026" name="Picture 2" descr="Water Scarcity: Our essential guide to humanity's mega challenge | Aquatech">
            <a:extLst>
              <a:ext uri="{FF2B5EF4-FFF2-40B4-BE49-F238E27FC236}">
                <a16:creationId xmlns:a16="http://schemas.microsoft.com/office/drawing/2014/main" id="{667E5409-A47A-4FDC-A077-7A1472DF35C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25563"/>
            <a:ext cx="4562147" cy="2616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ater scarcity - Wikipedia">
            <a:extLst>
              <a:ext uri="{FF2B5EF4-FFF2-40B4-BE49-F238E27FC236}">
                <a16:creationId xmlns:a16="http://schemas.microsoft.com/office/drawing/2014/main" id="{F9BFC665-551B-414F-9AB3-8F50DACA04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524" y="3182637"/>
            <a:ext cx="4920684" cy="313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36B8E5-5DC3-4892-A4F8-A1D588B34337}"/>
              </a:ext>
            </a:extLst>
          </p:cNvPr>
          <p:cNvSpPr txBox="1"/>
          <p:nvPr/>
        </p:nvSpPr>
        <p:spPr>
          <a:xfrm>
            <a:off x="5734975" y="1433294"/>
            <a:ext cx="4651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arial" panose="020B0604020202020204" pitchFamily="34" charset="0"/>
              </a:rPr>
              <a:t>Four billion people</a:t>
            </a:r>
            <a:r>
              <a:rPr lang="en-US" b="0" i="0" dirty="0">
                <a:effectLst/>
                <a:latin typeface="arial" panose="020B0604020202020204" pitchFamily="34" charset="0"/>
              </a:rPr>
              <a:t> — almost two thirds of the world's population — experience severe water scarcity for at least one month each year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6B7A8A-8124-4961-AD01-066398A29494}"/>
              </a:ext>
            </a:extLst>
          </p:cNvPr>
          <p:cNvSpPr txBox="1"/>
          <p:nvPr/>
        </p:nvSpPr>
        <p:spPr>
          <a:xfrm>
            <a:off x="976544" y="4376692"/>
            <a:ext cx="44238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Over two billion people live in countries where water supply is inadequate. Half of the world's population could be living in areas facing water scarcity by as early as 2025.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98456A1-BF9A-4FA9-A34C-6A4D3A462C21}"/>
              </a:ext>
            </a:extLst>
          </p:cNvPr>
          <p:cNvSpPr txBox="1">
            <a:spLocks/>
          </p:cNvSpPr>
          <p:nvPr/>
        </p:nvSpPr>
        <p:spPr>
          <a:xfrm>
            <a:off x="1339418" y="817887"/>
            <a:ext cx="9513164" cy="1325563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600" b="0" kern="1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latin typeface="Arial Black" panose="020B0A04020102020204" pitchFamily="34" charset="0"/>
              </a:rPr>
              <a:t>WHAT TO DO?</a:t>
            </a:r>
          </a:p>
        </p:txBody>
      </p:sp>
      <p:pic>
        <p:nvPicPr>
          <p:cNvPr id="2050" name="Picture 2" descr="20 Ways to Conserve Water">
            <a:extLst>
              <a:ext uri="{FF2B5EF4-FFF2-40B4-BE49-F238E27FC236}">
                <a16:creationId xmlns:a16="http://schemas.microsoft.com/office/drawing/2014/main" id="{EDF955CC-90CF-4E16-A7C1-4D8C76E74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386" y="2264500"/>
            <a:ext cx="6418556" cy="28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5A2939-66E4-44C0-87BA-ECF11337FB31}"/>
              </a:ext>
            </a:extLst>
          </p:cNvPr>
          <p:cNvSpPr txBox="1"/>
          <p:nvPr/>
        </p:nvSpPr>
        <p:spPr>
          <a:xfrm>
            <a:off x="639192" y="5379868"/>
            <a:ext cx="11070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“WE NEED TO CONSERVE WATER AND PROTECT OUR UPCOMING GENERATIONS”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274841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E77F9-D7A0-427D-8C58-72E64C4CB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4542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8800" dirty="0">
                <a:latin typeface="Arial Black" panose="020B0A04020102020204" pitchFamily="34" charset="0"/>
              </a:rPr>
              <a:t>HOW DO WE DO THAT???</a:t>
            </a:r>
            <a:endParaRPr lang="en-IN" sz="8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489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2BDC-3F74-48A5-8D1D-4916100DD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393" y="223082"/>
            <a:ext cx="2615214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IDEA</a:t>
            </a:r>
            <a:endParaRPr lang="en-IN" dirty="0">
              <a:latin typeface="Arial Black" panose="020B0A04020102020204" pitchFamily="34" charset="0"/>
            </a:endParaRPr>
          </a:p>
        </p:txBody>
      </p:sp>
      <p:pic>
        <p:nvPicPr>
          <p:cNvPr id="3074" name="Picture 2" descr="Conserving Water: The Top 15 Ways To Conserve Water">
            <a:extLst>
              <a:ext uri="{FF2B5EF4-FFF2-40B4-BE49-F238E27FC236}">
                <a16:creationId xmlns:a16="http://schemas.microsoft.com/office/drawing/2014/main" id="{469BB78A-57EB-4F01-B6C7-8B61D3F039D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58" y="1963236"/>
            <a:ext cx="4299197" cy="313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quals 3">
            <a:extLst>
              <a:ext uri="{FF2B5EF4-FFF2-40B4-BE49-F238E27FC236}">
                <a16:creationId xmlns:a16="http://schemas.microsoft.com/office/drawing/2014/main" id="{33DD91FC-118B-4AFB-9625-29D2CAB21530}"/>
              </a:ext>
            </a:extLst>
          </p:cNvPr>
          <p:cNvSpPr/>
          <p:nvPr/>
        </p:nvSpPr>
        <p:spPr>
          <a:xfrm>
            <a:off x="5601810" y="3063432"/>
            <a:ext cx="1313895" cy="1038687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3076" name="Picture 4" descr="Watermark Zen Wall Mount Faucet | Euro Bath Kitchen">
            <a:extLst>
              <a:ext uri="{FF2B5EF4-FFF2-40B4-BE49-F238E27FC236}">
                <a16:creationId xmlns:a16="http://schemas.microsoft.com/office/drawing/2014/main" id="{A5ED2E3A-7574-4189-A05C-E0C384AFC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4179" y="1945481"/>
            <a:ext cx="3755254" cy="3274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612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F7BE033-C74A-4C25-A42F-385A96D9A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582" y="310718"/>
            <a:ext cx="3813700" cy="89664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 Black" panose="020B0A04020102020204" pitchFamily="34" charset="0"/>
              </a:rPr>
              <a:t>COMPONENTS</a:t>
            </a:r>
          </a:p>
        </p:txBody>
      </p:sp>
      <p:pic>
        <p:nvPicPr>
          <p:cNvPr id="4098" name="Picture 2" descr="Pololu - Parallax PING))) Ultrasonic Sensor #28015">
            <a:extLst>
              <a:ext uri="{FF2B5EF4-FFF2-40B4-BE49-F238E27FC236}">
                <a16:creationId xmlns:a16="http://schemas.microsoft.com/office/drawing/2014/main" id="{874FE224-A6D2-4FEB-ADD5-1BA632A0C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550" y="1557614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obodo 4x4 Matrix Keypad Membrane Switch Arduino, Arm and Other MCU (Pack  of 1) : Amazon.in: Industrial &amp; Scientific">
            <a:extLst>
              <a:ext uri="{FF2B5EF4-FFF2-40B4-BE49-F238E27FC236}">
                <a16:creationId xmlns:a16="http://schemas.microsoft.com/office/drawing/2014/main" id="{DB706E0F-DACB-447E-BAB5-8E9671529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6531" y="1292111"/>
            <a:ext cx="2190750" cy="1978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Arduino UNO R3, माइक्रोकंट्रोलर बोर्ड in Vile Parle East, Mumbai , Shree  Saibaba Electronics | ID: 21138262348">
            <a:extLst>
              <a:ext uri="{FF2B5EF4-FFF2-40B4-BE49-F238E27FC236}">
                <a16:creationId xmlns:a16="http://schemas.microsoft.com/office/drawing/2014/main" id="{5D4C6C48-8054-4015-87FC-1DFCE8B9C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41" y="1419502"/>
            <a:ext cx="2552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16X2 LCD DISPLAY GREEN, Liquid Crystal Display, एलसीडी डिस्प्ले in Salem ,  Knowledge Electronics | ID: 20095159973">
            <a:extLst>
              <a:ext uri="{FF2B5EF4-FFF2-40B4-BE49-F238E27FC236}">
                <a16:creationId xmlns:a16="http://schemas.microsoft.com/office/drawing/2014/main" id="{FC262130-D3E5-4343-9AB6-00A8CC3CB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498" y="4281079"/>
            <a:ext cx="2163361" cy="1622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Make a Simple LED Circuit - Arduino Project Hub">
            <a:extLst>
              <a:ext uri="{FF2B5EF4-FFF2-40B4-BE49-F238E27FC236}">
                <a16:creationId xmlns:a16="http://schemas.microsoft.com/office/drawing/2014/main" id="{48E173A4-3A35-4A25-AB37-DD546EC07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0883" y="4310714"/>
            <a:ext cx="2087023" cy="1563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Stainless Steel Barrel Nipple for Structure Pipe, Size: 1/2 Inch, Rs 50  /piece | ID: 16841604748">
            <a:extLst>
              <a:ext uri="{FF2B5EF4-FFF2-40B4-BE49-F238E27FC236}">
                <a16:creationId xmlns:a16="http://schemas.microsoft.com/office/drawing/2014/main" id="{48CBB6C0-3DD7-445D-8015-C8F04CD89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6273" y="4194710"/>
            <a:ext cx="1891267" cy="1843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B18243-9952-4FE0-B9EE-298640E45F46}"/>
              </a:ext>
            </a:extLst>
          </p:cNvPr>
          <p:cNvSpPr txBox="1"/>
          <p:nvPr/>
        </p:nvSpPr>
        <p:spPr>
          <a:xfrm>
            <a:off x="4136621" y="3095774"/>
            <a:ext cx="2608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ULTRASONIC DISTANCE SENSOR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BCCDD9-FC17-4FD1-9F0B-2EABF249309D}"/>
              </a:ext>
            </a:extLst>
          </p:cNvPr>
          <p:cNvSpPr txBox="1"/>
          <p:nvPr/>
        </p:nvSpPr>
        <p:spPr>
          <a:xfrm>
            <a:off x="8456997" y="3429000"/>
            <a:ext cx="1900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4x4 KEYPAD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CFD513-D74C-4052-9DDF-B06B21874A67}"/>
              </a:ext>
            </a:extLst>
          </p:cNvPr>
          <p:cNvSpPr txBox="1"/>
          <p:nvPr/>
        </p:nvSpPr>
        <p:spPr>
          <a:xfrm>
            <a:off x="4490883" y="6036443"/>
            <a:ext cx="1900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LED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3D39B9-D2F2-4337-8776-625B4A7B5368}"/>
              </a:ext>
            </a:extLst>
          </p:cNvPr>
          <p:cNvSpPr txBox="1"/>
          <p:nvPr/>
        </p:nvSpPr>
        <p:spPr>
          <a:xfrm>
            <a:off x="680055" y="5967237"/>
            <a:ext cx="2608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LCD 16x2</a:t>
            </a:r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F271B3-8ED3-4922-B71B-CD90745C5E27}"/>
              </a:ext>
            </a:extLst>
          </p:cNvPr>
          <p:cNvSpPr txBox="1"/>
          <p:nvPr/>
        </p:nvSpPr>
        <p:spPr>
          <a:xfrm>
            <a:off x="556741" y="3264134"/>
            <a:ext cx="2608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R3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6629AB-E278-4451-A8AD-8CDCF79D60F3}"/>
              </a:ext>
            </a:extLst>
          </p:cNvPr>
          <p:cNvSpPr txBox="1"/>
          <p:nvPr/>
        </p:nvSpPr>
        <p:spPr>
          <a:xfrm>
            <a:off x="8166531" y="6166272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METALLIC SCREW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5468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-Shape 3">
            <a:extLst>
              <a:ext uri="{FF2B5EF4-FFF2-40B4-BE49-F238E27FC236}">
                <a16:creationId xmlns:a16="http://schemas.microsoft.com/office/drawing/2014/main" id="{72D10651-023A-4DF9-ADE3-E21EF3AD0D30}"/>
              </a:ext>
            </a:extLst>
          </p:cNvPr>
          <p:cNvSpPr/>
          <p:nvPr/>
        </p:nvSpPr>
        <p:spPr>
          <a:xfrm rot="5400000">
            <a:off x="3204843" y="4314549"/>
            <a:ext cx="763479" cy="2059620"/>
          </a:xfrm>
          <a:prstGeom prst="corner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4F10C1B0-0C46-44CC-BDE2-E6E8C45EA1BE}"/>
              </a:ext>
            </a:extLst>
          </p:cNvPr>
          <p:cNvSpPr/>
          <p:nvPr/>
        </p:nvSpPr>
        <p:spPr>
          <a:xfrm>
            <a:off x="5317726" y="4962619"/>
            <a:ext cx="2539017" cy="452760"/>
          </a:xfrm>
          <a:prstGeom prst="flowChartProcess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45F3631E-29BC-49DF-B756-E411E51B6AB6}"/>
              </a:ext>
            </a:extLst>
          </p:cNvPr>
          <p:cNvSpPr/>
          <p:nvPr/>
        </p:nvSpPr>
        <p:spPr>
          <a:xfrm rot="5400000">
            <a:off x="7910003" y="3548295"/>
            <a:ext cx="621437" cy="994299"/>
          </a:xfrm>
          <a:prstGeom prst="can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path path="circle">
              <a:fillToRect r="100000" b="100000"/>
            </a:path>
            <a:tileRect l="-100000" t="-100000"/>
          </a:gradFill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lowchart: Direct Access Storage 6">
            <a:extLst>
              <a:ext uri="{FF2B5EF4-FFF2-40B4-BE49-F238E27FC236}">
                <a16:creationId xmlns:a16="http://schemas.microsoft.com/office/drawing/2014/main" id="{2C58333A-6036-49D3-B3B3-50AD6E664222}"/>
              </a:ext>
            </a:extLst>
          </p:cNvPr>
          <p:cNvSpPr/>
          <p:nvPr/>
        </p:nvSpPr>
        <p:spPr>
          <a:xfrm rot="10800000">
            <a:off x="8598022" y="3690336"/>
            <a:ext cx="239699" cy="665827"/>
          </a:xfrm>
          <a:prstGeom prst="flowChartMagneticDrum">
            <a:avLst/>
          </a:prstGeom>
          <a:solidFill>
            <a:schemeClr val="accent5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Cylinder 7">
            <a:extLst>
              <a:ext uri="{FF2B5EF4-FFF2-40B4-BE49-F238E27FC236}">
                <a16:creationId xmlns:a16="http://schemas.microsoft.com/office/drawing/2014/main" id="{35C05995-003D-4923-BB8A-0C6C1D309EAB}"/>
              </a:ext>
            </a:extLst>
          </p:cNvPr>
          <p:cNvSpPr/>
          <p:nvPr/>
        </p:nvSpPr>
        <p:spPr>
          <a:xfrm>
            <a:off x="7856743" y="3429000"/>
            <a:ext cx="479392" cy="328474"/>
          </a:xfrm>
          <a:prstGeom prst="ca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Cylinder 8">
            <a:extLst>
              <a:ext uri="{FF2B5EF4-FFF2-40B4-BE49-F238E27FC236}">
                <a16:creationId xmlns:a16="http://schemas.microsoft.com/office/drawing/2014/main" id="{CAF11E36-CD26-4DDC-8A1B-62119C5FAE15}"/>
              </a:ext>
            </a:extLst>
          </p:cNvPr>
          <p:cNvSpPr/>
          <p:nvPr/>
        </p:nvSpPr>
        <p:spPr>
          <a:xfrm>
            <a:off x="7856742" y="1553592"/>
            <a:ext cx="479393" cy="1959848"/>
          </a:xfrm>
          <a:prstGeom prst="can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Cylinder 9">
            <a:extLst>
              <a:ext uri="{FF2B5EF4-FFF2-40B4-BE49-F238E27FC236}">
                <a16:creationId xmlns:a16="http://schemas.microsoft.com/office/drawing/2014/main" id="{DDA94240-FA49-4C3A-9B7B-74D465CC1A50}"/>
              </a:ext>
            </a:extLst>
          </p:cNvPr>
          <p:cNvSpPr/>
          <p:nvPr/>
        </p:nvSpPr>
        <p:spPr>
          <a:xfrm rot="10800000">
            <a:off x="7856743" y="4333414"/>
            <a:ext cx="479392" cy="409481"/>
          </a:xfrm>
          <a:prstGeom prst="ca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Cylinder 10">
            <a:extLst>
              <a:ext uri="{FF2B5EF4-FFF2-40B4-BE49-F238E27FC236}">
                <a16:creationId xmlns:a16="http://schemas.microsoft.com/office/drawing/2014/main" id="{A9F2CC35-29D8-46D1-9343-8D4746737BA3}"/>
              </a:ext>
            </a:extLst>
          </p:cNvPr>
          <p:cNvSpPr/>
          <p:nvPr/>
        </p:nvSpPr>
        <p:spPr>
          <a:xfrm>
            <a:off x="7856743" y="4629708"/>
            <a:ext cx="479392" cy="805091"/>
          </a:xfrm>
          <a:prstGeom prst="can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20F963-032F-48EC-8621-082C9EB3E0E1}"/>
              </a:ext>
            </a:extLst>
          </p:cNvPr>
          <p:cNvSpPr txBox="1"/>
          <p:nvPr/>
        </p:nvSpPr>
        <p:spPr>
          <a:xfrm>
            <a:off x="6728164" y="1018611"/>
            <a:ext cx="332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BEHIND THE WALL</a:t>
            </a:r>
            <a:endParaRPr lang="en-IN" u="sng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ECFD0CF-5C3A-41D4-8943-01F357C7FA31}"/>
              </a:ext>
            </a:extLst>
          </p:cNvPr>
          <p:cNvCxnSpPr>
            <a:cxnSpLocks/>
          </p:cNvCxnSpPr>
          <p:nvPr/>
        </p:nvCxnSpPr>
        <p:spPr>
          <a:xfrm>
            <a:off x="3417903" y="4053769"/>
            <a:ext cx="0" cy="9088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221C77A-39BD-4D95-BABF-448A4C639332}"/>
              </a:ext>
            </a:extLst>
          </p:cNvPr>
          <p:cNvSpPr txBox="1"/>
          <p:nvPr/>
        </p:nvSpPr>
        <p:spPr>
          <a:xfrm>
            <a:off x="2982897" y="3734726"/>
            <a:ext cx="870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Faucet</a:t>
            </a:r>
            <a:endParaRPr lang="en-IN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0B1DB4-9470-4930-AC81-D5ABB1085DAE}"/>
              </a:ext>
            </a:extLst>
          </p:cNvPr>
          <p:cNvCxnSpPr>
            <a:cxnSpLocks/>
          </p:cNvCxnSpPr>
          <p:nvPr/>
        </p:nvCxnSpPr>
        <p:spPr>
          <a:xfrm flipH="1" flipV="1">
            <a:off x="8388288" y="3328739"/>
            <a:ext cx="864833" cy="11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8DA7491-B48C-4561-BBAF-F365FE374A35}"/>
              </a:ext>
            </a:extLst>
          </p:cNvPr>
          <p:cNvSpPr txBox="1"/>
          <p:nvPr/>
        </p:nvSpPr>
        <p:spPr>
          <a:xfrm>
            <a:off x="9161755" y="3059668"/>
            <a:ext cx="272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ULTRASONIC SENSOR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667E61-E5A4-4597-8EE0-C97F1E847E8E}"/>
              </a:ext>
            </a:extLst>
          </p:cNvPr>
          <p:cNvSpPr txBox="1"/>
          <p:nvPr/>
        </p:nvSpPr>
        <p:spPr>
          <a:xfrm>
            <a:off x="10524477" y="3838583"/>
            <a:ext cx="1429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DC  MOTOR</a:t>
            </a:r>
            <a:endParaRPr lang="en-IN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FC572B4-CFDC-4798-80BD-EE0EA89BD22E}"/>
              </a:ext>
            </a:extLst>
          </p:cNvPr>
          <p:cNvCxnSpPr>
            <a:cxnSpLocks/>
          </p:cNvCxnSpPr>
          <p:nvPr/>
        </p:nvCxnSpPr>
        <p:spPr>
          <a:xfrm flipH="1">
            <a:off x="10078649" y="4023249"/>
            <a:ext cx="445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FDE5B01-6CCA-4147-9E88-EAAB1D15F73F}"/>
              </a:ext>
            </a:extLst>
          </p:cNvPr>
          <p:cNvSpPr/>
          <p:nvPr/>
        </p:nvSpPr>
        <p:spPr>
          <a:xfrm>
            <a:off x="1029813" y="1553592"/>
            <a:ext cx="1606855" cy="250017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7E9518-887C-42C7-9EAE-9891E9D8695F}"/>
              </a:ext>
            </a:extLst>
          </p:cNvPr>
          <p:cNvSpPr txBox="1"/>
          <p:nvPr/>
        </p:nvSpPr>
        <p:spPr>
          <a:xfrm>
            <a:off x="1233619" y="1657539"/>
            <a:ext cx="146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DIGITAL METER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F4675BB-4389-4829-8C87-48F6654CD832}"/>
              </a:ext>
            </a:extLst>
          </p:cNvPr>
          <p:cNvSpPr/>
          <p:nvPr/>
        </p:nvSpPr>
        <p:spPr>
          <a:xfrm>
            <a:off x="1189608" y="1989583"/>
            <a:ext cx="1287264" cy="276999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25" name="Table 62">
            <a:extLst>
              <a:ext uri="{FF2B5EF4-FFF2-40B4-BE49-F238E27FC236}">
                <a16:creationId xmlns:a16="http://schemas.microsoft.com/office/drawing/2014/main" id="{CFD11971-0E9D-4F8E-B84B-F438CFE6BB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0383414"/>
              </p:ext>
            </p:extLst>
          </p:nvPr>
        </p:nvGraphicFramePr>
        <p:xfrm>
          <a:off x="1233619" y="2381554"/>
          <a:ext cx="1225496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8499">
                  <a:extLst>
                    <a:ext uri="{9D8B030D-6E8A-4147-A177-3AD203B41FA5}">
                      <a16:colId xmlns:a16="http://schemas.microsoft.com/office/drawing/2014/main" val="3705119094"/>
                    </a:ext>
                  </a:extLst>
                </a:gridCol>
                <a:gridCol w="461890">
                  <a:extLst>
                    <a:ext uri="{9D8B030D-6E8A-4147-A177-3AD203B41FA5}">
                      <a16:colId xmlns:a16="http://schemas.microsoft.com/office/drawing/2014/main" val="1099316751"/>
                    </a:ext>
                  </a:extLst>
                </a:gridCol>
                <a:gridCol w="355107">
                  <a:extLst>
                    <a:ext uri="{9D8B030D-6E8A-4147-A177-3AD203B41FA5}">
                      <a16:colId xmlns:a16="http://schemas.microsoft.com/office/drawing/2014/main" val="835689995"/>
                    </a:ext>
                  </a:extLst>
                </a:gridCol>
              </a:tblGrid>
              <a:tr h="27074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809462"/>
                  </a:ext>
                </a:extLst>
              </a:tr>
              <a:tr h="26952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090196"/>
                  </a:ext>
                </a:extLst>
              </a:tr>
              <a:tr h="26952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683100"/>
                  </a:ext>
                </a:extLst>
              </a:tr>
              <a:tr h="26952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086733"/>
                  </a:ext>
                </a:extLst>
              </a:tr>
            </a:tbl>
          </a:graphicData>
        </a:graphic>
      </p:graphicFrame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7EAC78A-E7E6-4329-9A7E-0AD9C20AD7AB}"/>
              </a:ext>
            </a:extLst>
          </p:cNvPr>
          <p:cNvCxnSpPr>
            <a:cxnSpLocks/>
          </p:cNvCxnSpPr>
          <p:nvPr/>
        </p:nvCxnSpPr>
        <p:spPr>
          <a:xfrm flipH="1" flipV="1">
            <a:off x="8297105" y="4292910"/>
            <a:ext cx="864650" cy="5308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1B40F26-1972-425A-BF5E-0273E32941FB}"/>
              </a:ext>
            </a:extLst>
          </p:cNvPr>
          <p:cNvSpPr txBox="1"/>
          <p:nvPr/>
        </p:nvSpPr>
        <p:spPr>
          <a:xfrm>
            <a:off x="9161755" y="4742896"/>
            <a:ext cx="212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METALLIC  SCREW</a:t>
            </a:r>
            <a:endParaRPr lang="en-IN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69F85A1-A3BA-4E7A-A706-E6C5C980E9C8}"/>
              </a:ext>
            </a:extLst>
          </p:cNvPr>
          <p:cNvSpPr/>
          <p:nvPr/>
        </p:nvSpPr>
        <p:spPr>
          <a:xfrm>
            <a:off x="4616391" y="923279"/>
            <a:ext cx="701335" cy="552191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Cylinder 28">
            <a:extLst>
              <a:ext uri="{FF2B5EF4-FFF2-40B4-BE49-F238E27FC236}">
                <a16:creationId xmlns:a16="http://schemas.microsoft.com/office/drawing/2014/main" id="{749C917D-A236-406A-AA29-89DF4F225160}"/>
              </a:ext>
            </a:extLst>
          </p:cNvPr>
          <p:cNvSpPr/>
          <p:nvPr/>
        </p:nvSpPr>
        <p:spPr>
          <a:xfrm>
            <a:off x="7868210" y="2436314"/>
            <a:ext cx="479393" cy="2977882"/>
          </a:xfrm>
          <a:prstGeom prst="can">
            <a:avLst/>
          </a:prstGeom>
          <a:solidFill>
            <a:schemeClr val="tx2">
              <a:alpha val="76863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Cylinder 29">
            <a:extLst>
              <a:ext uri="{FF2B5EF4-FFF2-40B4-BE49-F238E27FC236}">
                <a16:creationId xmlns:a16="http://schemas.microsoft.com/office/drawing/2014/main" id="{7CE190B8-F065-4452-BD04-9775B2B223FF}"/>
              </a:ext>
            </a:extLst>
          </p:cNvPr>
          <p:cNvSpPr/>
          <p:nvPr/>
        </p:nvSpPr>
        <p:spPr>
          <a:xfrm rot="5400000">
            <a:off x="8293964" y="3721967"/>
            <a:ext cx="503811" cy="583703"/>
          </a:xfrm>
          <a:prstGeom prst="can">
            <a:avLst>
              <a:gd name="adj" fmla="val 34677"/>
            </a:avLst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Cylinder 30">
            <a:extLst>
              <a:ext uri="{FF2B5EF4-FFF2-40B4-BE49-F238E27FC236}">
                <a16:creationId xmlns:a16="http://schemas.microsoft.com/office/drawing/2014/main" id="{7FB7ABF2-4C79-4C43-BC7E-F4C26D425ACD}"/>
              </a:ext>
            </a:extLst>
          </p:cNvPr>
          <p:cNvSpPr/>
          <p:nvPr/>
        </p:nvSpPr>
        <p:spPr>
          <a:xfrm rot="5400000">
            <a:off x="9005097" y="3638507"/>
            <a:ext cx="239699" cy="740175"/>
          </a:xfrm>
          <a:prstGeom prst="can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Rectangle: Top Corners Rounded 31">
            <a:extLst>
              <a:ext uri="{FF2B5EF4-FFF2-40B4-BE49-F238E27FC236}">
                <a16:creationId xmlns:a16="http://schemas.microsoft.com/office/drawing/2014/main" id="{4C8070FA-1581-45B8-8668-8A68DCEFCFF1}"/>
              </a:ext>
            </a:extLst>
          </p:cNvPr>
          <p:cNvSpPr/>
          <p:nvPr/>
        </p:nvSpPr>
        <p:spPr>
          <a:xfrm>
            <a:off x="8083862" y="3091098"/>
            <a:ext cx="447211" cy="509909"/>
          </a:xfrm>
          <a:prstGeom prst="round2SameRect">
            <a:avLst/>
          </a:prstGeom>
          <a:solidFill>
            <a:schemeClr val="accent5">
              <a:lumMod val="20000"/>
              <a:lumOff val="80000"/>
            </a:schemeClr>
          </a:solidFill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Flowchart: Process 32">
            <a:extLst>
              <a:ext uri="{FF2B5EF4-FFF2-40B4-BE49-F238E27FC236}">
                <a16:creationId xmlns:a16="http://schemas.microsoft.com/office/drawing/2014/main" id="{27366045-84C9-416D-B79A-61773428E7B8}"/>
              </a:ext>
            </a:extLst>
          </p:cNvPr>
          <p:cNvSpPr/>
          <p:nvPr/>
        </p:nvSpPr>
        <p:spPr>
          <a:xfrm>
            <a:off x="5338068" y="4962619"/>
            <a:ext cx="2539017" cy="452760"/>
          </a:xfrm>
          <a:prstGeom prst="flowChartProcess">
            <a:avLst/>
          </a:prstGeom>
          <a:solidFill>
            <a:srgbClr val="94D7E4">
              <a:alpha val="69804"/>
            </a:srgb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E999D288-FBD9-4DDA-B659-47B13D8CC03A}"/>
              </a:ext>
            </a:extLst>
          </p:cNvPr>
          <p:cNvSpPr/>
          <p:nvPr/>
        </p:nvSpPr>
        <p:spPr>
          <a:xfrm>
            <a:off x="2698436" y="5726099"/>
            <a:ext cx="204562" cy="994297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73A4F5F-D909-4DE1-985C-F26DE96E9D7E}"/>
              </a:ext>
            </a:extLst>
          </p:cNvPr>
          <p:cNvSpPr txBox="1"/>
          <p:nvPr/>
        </p:nvSpPr>
        <p:spPr>
          <a:xfrm>
            <a:off x="843379" y="524727"/>
            <a:ext cx="3586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the valve is opened:</a:t>
            </a:r>
            <a:endParaRPr lang="en-IN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504CA1E-D50B-438D-808E-FA7856F5B0FE}"/>
              </a:ext>
            </a:extLst>
          </p:cNvPr>
          <p:cNvSpPr/>
          <p:nvPr/>
        </p:nvSpPr>
        <p:spPr>
          <a:xfrm>
            <a:off x="1087705" y="3885093"/>
            <a:ext cx="145914" cy="138155"/>
          </a:xfrm>
          <a:prstGeom prst="ellipse">
            <a:avLst/>
          </a:prstGeom>
          <a:solidFill>
            <a:srgbClr val="FF0000"/>
          </a:solidFill>
          <a:scene3d>
            <a:camera prst="obliqueTop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43C4751-0D2E-45E7-8AAA-C9340B4DCECE}"/>
              </a:ext>
            </a:extLst>
          </p:cNvPr>
          <p:cNvCxnSpPr>
            <a:cxnSpLocks/>
          </p:cNvCxnSpPr>
          <p:nvPr/>
        </p:nvCxnSpPr>
        <p:spPr>
          <a:xfrm>
            <a:off x="1155577" y="4023248"/>
            <a:ext cx="0" cy="9088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616731C-12D9-41FF-B3E5-2F5642A7D2BA}"/>
              </a:ext>
            </a:extLst>
          </p:cNvPr>
          <p:cNvSpPr txBox="1"/>
          <p:nvPr/>
        </p:nvSpPr>
        <p:spPr>
          <a:xfrm>
            <a:off x="523786" y="4927562"/>
            <a:ext cx="110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LED indicator</a:t>
            </a:r>
            <a:endParaRPr lang="en-IN" dirty="0"/>
          </a:p>
        </p:txBody>
      </p:sp>
      <p:sp>
        <p:nvSpPr>
          <p:cNvPr id="39" name="Flowchart: Process 38">
            <a:extLst>
              <a:ext uri="{FF2B5EF4-FFF2-40B4-BE49-F238E27FC236}">
                <a16:creationId xmlns:a16="http://schemas.microsoft.com/office/drawing/2014/main" id="{0ED11049-24AD-419C-841E-D6338B26037B}"/>
              </a:ext>
            </a:extLst>
          </p:cNvPr>
          <p:cNvSpPr/>
          <p:nvPr/>
        </p:nvSpPr>
        <p:spPr>
          <a:xfrm>
            <a:off x="749793" y="468496"/>
            <a:ext cx="2787588" cy="551681"/>
          </a:xfrm>
          <a:prstGeom prst="flowChartProcess">
            <a:avLst/>
          </a:prstGeom>
          <a:solidFill>
            <a:srgbClr val="FFFFFF">
              <a:alpha val="0"/>
            </a:srgb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8535DAD-0D44-4D1D-956B-4CD5615DE27E}"/>
              </a:ext>
            </a:extLst>
          </p:cNvPr>
          <p:cNvSpPr txBox="1"/>
          <p:nvPr/>
        </p:nvSpPr>
        <p:spPr>
          <a:xfrm>
            <a:off x="3749337" y="151202"/>
            <a:ext cx="3136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latin typeface="Arial Black" panose="020B0A04020102020204" pitchFamily="34" charset="0"/>
              </a:rPr>
              <a:t>IDEA  DESIGN</a:t>
            </a:r>
            <a:endParaRPr lang="en-IN" sz="2800" u="sng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238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-Shape 5">
            <a:extLst>
              <a:ext uri="{FF2B5EF4-FFF2-40B4-BE49-F238E27FC236}">
                <a16:creationId xmlns:a16="http://schemas.microsoft.com/office/drawing/2014/main" id="{B28F7417-8F3E-48E9-9DF5-1850ADB8114D}"/>
              </a:ext>
            </a:extLst>
          </p:cNvPr>
          <p:cNvSpPr/>
          <p:nvPr/>
        </p:nvSpPr>
        <p:spPr>
          <a:xfrm rot="5400000">
            <a:off x="3204843" y="4314549"/>
            <a:ext cx="763479" cy="2059620"/>
          </a:xfrm>
          <a:prstGeom prst="corner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AAF9AA-FC6E-44C5-BB76-A3C0643785DF}"/>
              </a:ext>
            </a:extLst>
          </p:cNvPr>
          <p:cNvSpPr/>
          <p:nvPr/>
        </p:nvSpPr>
        <p:spPr>
          <a:xfrm>
            <a:off x="4616391" y="923279"/>
            <a:ext cx="701335" cy="552191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Flowchart: Process 27">
            <a:extLst>
              <a:ext uri="{FF2B5EF4-FFF2-40B4-BE49-F238E27FC236}">
                <a16:creationId xmlns:a16="http://schemas.microsoft.com/office/drawing/2014/main" id="{062AB92A-795A-4BA3-B649-C1CDFEAB7954}"/>
              </a:ext>
            </a:extLst>
          </p:cNvPr>
          <p:cNvSpPr/>
          <p:nvPr/>
        </p:nvSpPr>
        <p:spPr>
          <a:xfrm>
            <a:off x="5317726" y="4962619"/>
            <a:ext cx="2539017" cy="452760"/>
          </a:xfrm>
          <a:prstGeom prst="flowChartProcess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Cylinder 29">
            <a:extLst>
              <a:ext uri="{FF2B5EF4-FFF2-40B4-BE49-F238E27FC236}">
                <a16:creationId xmlns:a16="http://schemas.microsoft.com/office/drawing/2014/main" id="{DF655E08-872F-4334-89B7-3542E46B7F4A}"/>
              </a:ext>
            </a:extLst>
          </p:cNvPr>
          <p:cNvSpPr/>
          <p:nvPr/>
        </p:nvSpPr>
        <p:spPr>
          <a:xfrm rot="5400000">
            <a:off x="7910003" y="3548295"/>
            <a:ext cx="621437" cy="994299"/>
          </a:xfrm>
          <a:prstGeom prst="can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path path="circle">
              <a:fillToRect r="100000" b="100000"/>
            </a:path>
            <a:tileRect l="-100000" t="-100000"/>
          </a:gradFill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Flowchart: Direct Access Storage 30">
            <a:extLst>
              <a:ext uri="{FF2B5EF4-FFF2-40B4-BE49-F238E27FC236}">
                <a16:creationId xmlns:a16="http://schemas.microsoft.com/office/drawing/2014/main" id="{DBB63795-618C-475D-A948-A239FA175D44}"/>
              </a:ext>
            </a:extLst>
          </p:cNvPr>
          <p:cNvSpPr/>
          <p:nvPr/>
        </p:nvSpPr>
        <p:spPr>
          <a:xfrm rot="10800000">
            <a:off x="8544755" y="3690336"/>
            <a:ext cx="239699" cy="665827"/>
          </a:xfrm>
          <a:prstGeom prst="flowChartMagneticDrum">
            <a:avLst/>
          </a:prstGeom>
          <a:solidFill>
            <a:schemeClr val="accent5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Cylinder 31">
            <a:extLst>
              <a:ext uri="{FF2B5EF4-FFF2-40B4-BE49-F238E27FC236}">
                <a16:creationId xmlns:a16="http://schemas.microsoft.com/office/drawing/2014/main" id="{6A46B2F0-3B9C-4CFE-9CDE-41757EDB3F56}"/>
              </a:ext>
            </a:extLst>
          </p:cNvPr>
          <p:cNvSpPr/>
          <p:nvPr/>
        </p:nvSpPr>
        <p:spPr>
          <a:xfrm>
            <a:off x="7856743" y="3429000"/>
            <a:ext cx="479392" cy="328474"/>
          </a:xfrm>
          <a:prstGeom prst="ca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Cylinder 32">
            <a:extLst>
              <a:ext uri="{FF2B5EF4-FFF2-40B4-BE49-F238E27FC236}">
                <a16:creationId xmlns:a16="http://schemas.microsoft.com/office/drawing/2014/main" id="{CFD8A7D5-9756-4874-BC83-4D0BA030023C}"/>
              </a:ext>
            </a:extLst>
          </p:cNvPr>
          <p:cNvSpPr/>
          <p:nvPr/>
        </p:nvSpPr>
        <p:spPr>
          <a:xfrm>
            <a:off x="7856742" y="1553592"/>
            <a:ext cx="479393" cy="1959848"/>
          </a:xfrm>
          <a:prstGeom prst="can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Cylinder 33">
            <a:extLst>
              <a:ext uri="{FF2B5EF4-FFF2-40B4-BE49-F238E27FC236}">
                <a16:creationId xmlns:a16="http://schemas.microsoft.com/office/drawing/2014/main" id="{2CEF2240-C053-4EC8-B1B9-1E574FEF8D0E}"/>
              </a:ext>
            </a:extLst>
          </p:cNvPr>
          <p:cNvSpPr/>
          <p:nvPr/>
        </p:nvSpPr>
        <p:spPr>
          <a:xfrm rot="10800000">
            <a:off x="7856743" y="4333414"/>
            <a:ext cx="479392" cy="409481"/>
          </a:xfrm>
          <a:prstGeom prst="ca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Cylinder 34">
            <a:extLst>
              <a:ext uri="{FF2B5EF4-FFF2-40B4-BE49-F238E27FC236}">
                <a16:creationId xmlns:a16="http://schemas.microsoft.com/office/drawing/2014/main" id="{407CD897-7B31-4C8B-9EA9-0A7E6475B226}"/>
              </a:ext>
            </a:extLst>
          </p:cNvPr>
          <p:cNvSpPr/>
          <p:nvPr/>
        </p:nvSpPr>
        <p:spPr>
          <a:xfrm>
            <a:off x="7856743" y="4629708"/>
            <a:ext cx="479392" cy="812721"/>
          </a:xfrm>
          <a:prstGeom prst="can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Cylinder 36">
            <a:extLst>
              <a:ext uri="{FF2B5EF4-FFF2-40B4-BE49-F238E27FC236}">
                <a16:creationId xmlns:a16="http://schemas.microsoft.com/office/drawing/2014/main" id="{3CE28B2C-EE06-4787-9AF6-B2DD2B954DF3}"/>
              </a:ext>
            </a:extLst>
          </p:cNvPr>
          <p:cNvSpPr/>
          <p:nvPr/>
        </p:nvSpPr>
        <p:spPr>
          <a:xfrm rot="5400000">
            <a:off x="7844532" y="3761918"/>
            <a:ext cx="503811" cy="583703"/>
          </a:xfrm>
          <a:prstGeom prst="can">
            <a:avLst>
              <a:gd name="adj" fmla="val 34677"/>
            </a:avLst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Cylinder 37">
            <a:extLst>
              <a:ext uri="{FF2B5EF4-FFF2-40B4-BE49-F238E27FC236}">
                <a16:creationId xmlns:a16="http://schemas.microsoft.com/office/drawing/2014/main" id="{FA8CB0FA-3866-4B2A-BC1E-6A4DEDA56D23}"/>
              </a:ext>
            </a:extLst>
          </p:cNvPr>
          <p:cNvSpPr/>
          <p:nvPr/>
        </p:nvSpPr>
        <p:spPr>
          <a:xfrm rot="5400000">
            <a:off x="8544754" y="3675356"/>
            <a:ext cx="239699" cy="740175"/>
          </a:xfrm>
          <a:prstGeom prst="can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A65663-B095-4898-94AD-8EC3417D9836}"/>
              </a:ext>
            </a:extLst>
          </p:cNvPr>
          <p:cNvSpPr txBox="1"/>
          <p:nvPr/>
        </p:nvSpPr>
        <p:spPr>
          <a:xfrm>
            <a:off x="6728164" y="1018611"/>
            <a:ext cx="332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BEHIND THE WALL</a:t>
            </a:r>
            <a:endParaRPr lang="en-IN" u="sng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6286FEC-64F1-4CD3-94A3-46735336F3D7}"/>
              </a:ext>
            </a:extLst>
          </p:cNvPr>
          <p:cNvCxnSpPr>
            <a:cxnSpLocks/>
          </p:cNvCxnSpPr>
          <p:nvPr/>
        </p:nvCxnSpPr>
        <p:spPr>
          <a:xfrm>
            <a:off x="3417903" y="4053769"/>
            <a:ext cx="0" cy="9088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F1809EA-A175-49C7-BC19-D0481344E0DB}"/>
              </a:ext>
            </a:extLst>
          </p:cNvPr>
          <p:cNvSpPr txBox="1"/>
          <p:nvPr/>
        </p:nvSpPr>
        <p:spPr>
          <a:xfrm>
            <a:off x="2982897" y="3734726"/>
            <a:ext cx="870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Faucet</a:t>
            </a:r>
            <a:endParaRPr lang="en-IN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B7D33B5-4F06-4B49-B4EC-D59DC864585D}"/>
              </a:ext>
            </a:extLst>
          </p:cNvPr>
          <p:cNvCxnSpPr>
            <a:cxnSpLocks/>
          </p:cNvCxnSpPr>
          <p:nvPr/>
        </p:nvCxnSpPr>
        <p:spPr>
          <a:xfrm flipH="1" flipV="1">
            <a:off x="8322259" y="3205461"/>
            <a:ext cx="864833" cy="11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BF9FB37-D22F-4AD0-B93B-9C1541605058}"/>
              </a:ext>
            </a:extLst>
          </p:cNvPr>
          <p:cNvSpPr txBox="1"/>
          <p:nvPr/>
        </p:nvSpPr>
        <p:spPr>
          <a:xfrm>
            <a:off x="9161755" y="3059668"/>
            <a:ext cx="272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ULTRASONIC SENSOR</a:t>
            </a:r>
            <a:endParaRPr lang="en-IN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0CC635C-AA15-4F31-9F18-17308D79C1E4}"/>
              </a:ext>
            </a:extLst>
          </p:cNvPr>
          <p:cNvSpPr txBox="1"/>
          <p:nvPr/>
        </p:nvSpPr>
        <p:spPr>
          <a:xfrm>
            <a:off x="9605637" y="3838583"/>
            <a:ext cx="1429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DC  MOTOR</a:t>
            </a:r>
            <a:endParaRPr lang="en-IN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EDB4005-59DE-4852-95D3-607C1F693A7B}"/>
              </a:ext>
            </a:extLst>
          </p:cNvPr>
          <p:cNvCxnSpPr>
            <a:cxnSpLocks/>
          </p:cNvCxnSpPr>
          <p:nvPr/>
        </p:nvCxnSpPr>
        <p:spPr>
          <a:xfrm flipH="1">
            <a:off x="9161755" y="4053769"/>
            <a:ext cx="445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DD79047F-5DD2-4E3A-BFBE-944008B79053}"/>
              </a:ext>
            </a:extLst>
          </p:cNvPr>
          <p:cNvSpPr/>
          <p:nvPr/>
        </p:nvSpPr>
        <p:spPr>
          <a:xfrm>
            <a:off x="1029813" y="1553592"/>
            <a:ext cx="1606855" cy="250017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3D5E4B9-23F8-4AB2-A968-8086375B7DA8}"/>
              </a:ext>
            </a:extLst>
          </p:cNvPr>
          <p:cNvSpPr txBox="1"/>
          <p:nvPr/>
        </p:nvSpPr>
        <p:spPr>
          <a:xfrm>
            <a:off x="1233619" y="1657539"/>
            <a:ext cx="146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DIGITAL METER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5A9F56D5-428E-4218-ACA3-06BDFE6F2957}"/>
              </a:ext>
            </a:extLst>
          </p:cNvPr>
          <p:cNvSpPr/>
          <p:nvPr/>
        </p:nvSpPr>
        <p:spPr>
          <a:xfrm>
            <a:off x="1189608" y="1989583"/>
            <a:ext cx="1287264" cy="276999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62" name="Table 62">
            <a:extLst>
              <a:ext uri="{FF2B5EF4-FFF2-40B4-BE49-F238E27FC236}">
                <a16:creationId xmlns:a16="http://schemas.microsoft.com/office/drawing/2014/main" id="{3BA52D02-A5E5-4D80-8C09-E9FA3B7F00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361457"/>
              </p:ext>
            </p:extLst>
          </p:nvPr>
        </p:nvGraphicFramePr>
        <p:xfrm>
          <a:off x="1233619" y="2381553"/>
          <a:ext cx="1225496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8499">
                  <a:extLst>
                    <a:ext uri="{9D8B030D-6E8A-4147-A177-3AD203B41FA5}">
                      <a16:colId xmlns:a16="http://schemas.microsoft.com/office/drawing/2014/main" val="3705119094"/>
                    </a:ext>
                  </a:extLst>
                </a:gridCol>
                <a:gridCol w="461890">
                  <a:extLst>
                    <a:ext uri="{9D8B030D-6E8A-4147-A177-3AD203B41FA5}">
                      <a16:colId xmlns:a16="http://schemas.microsoft.com/office/drawing/2014/main" val="1099316751"/>
                    </a:ext>
                  </a:extLst>
                </a:gridCol>
                <a:gridCol w="355107">
                  <a:extLst>
                    <a:ext uri="{9D8B030D-6E8A-4147-A177-3AD203B41FA5}">
                      <a16:colId xmlns:a16="http://schemas.microsoft.com/office/drawing/2014/main" val="835689995"/>
                    </a:ext>
                  </a:extLst>
                </a:gridCol>
              </a:tblGrid>
              <a:tr h="31085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809462"/>
                  </a:ext>
                </a:extLst>
              </a:tr>
              <a:tr h="31085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090196"/>
                  </a:ext>
                </a:extLst>
              </a:tr>
              <a:tr h="31085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683100"/>
                  </a:ext>
                </a:extLst>
              </a:tr>
              <a:tr h="31085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086733"/>
                  </a:ext>
                </a:extLst>
              </a:tr>
            </a:tbl>
          </a:graphicData>
        </a:graphic>
      </p:graphicFrame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62A92AA-27E0-41F9-88FE-481468A6819E}"/>
              </a:ext>
            </a:extLst>
          </p:cNvPr>
          <p:cNvCxnSpPr>
            <a:cxnSpLocks/>
          </p:cNvCxnSpPr>
          <p:nvPr/>
        </p:nvCxnSpPr>
        <p:spPr>
          <a:xfrm flipH="1" flipV="1">
            <a:off x="8297105" y="4292910"/>
            <a:ext cx="864650" cy="5308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070D335E-7221-44D4-B791-B90FF20A4E0E}"/>
              </a:ext>
            </a:extLst>
          </p:cNvPr>
          <p:cNvSpPr txBox="1"/>
          <p:nvPr/>
        </p:nvSpPr>
        <p:spPr>
          <a:xfrm>
            <a:off x="9161755" y="4742896"/>
            <a:ext cx="212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METALLIC  SCREW</a:t>
            </a:r>
            <a:endParaRPr lang="en-IN" dirty="0"/>
          </a:p>
        </p:txBody>
      </p:sp>
      <p:sp>
        <p:nvSpPr>
          <p:cNvPr id="73" name="Cylinder 72">
            <a:extLst>
              <a:ext uri="{FF2B5EF4-FFF2-40B4-BE49-F238E27FC236}">
                <a16:creationId xmlns:a16="http://schemas.microsoft.com/office/drawing/2014/main" id="{17186B45-16A8-4011-AFE9-7271A1ED4F7F}"/>
              </a:ext>
            </a:extLst>
          </p:cNvPr>
          <p:cNvSpPr/>
          <p:nvPr/>
        </p:nvSpPr>
        <p:spPr>
          <a:xfrm>
            <a:off x="7868210" y="2436314"/>
            <a:ext cx="479393" cy="1298412"/>
          </a:xfrm>
          <a:prstGeom prst="can">
            <a:avLst/>
          </a:prstGeom>
          <a:solidFill>
            <a:schemeClr val="tx2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4" name="Rectangle: Top Corners Rounded 73">
            <a:extLst>
              <a:ext uri="{FF2B5EF4-FFF2-40B4-BE49-F238E27FC236}">
                <a16:creationId xmlns:a16="http://schemas.microsoft.com/office/drawing/2014/main" id="{117F6A13-C103-430E-BAF1-85A64E71AA56}"/>
              </a:ext>
            </a:extLst>
          </p:cNvPr>
          <p:cNvSpPr/>
          <p:nvPr/>
        </p:nvSpPr>
        <p:spPr>
          <a:xfrm>
            <a:off x="8070910" y="2989610"/>
            <a:ext cx="447211" cy="509909"/>
          </a:xfrm>
          <a:prstGeom prst="round2SameRect">
            <a:avLst/>
          </a:prstGeom>
          <a:solidFill>
            <a:schemeClr val="accent5">
              <a:lumMod val="20000"/>
              <a:lumOff val="80000"/>
            </a:schemeClr>
          </a:solidFill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489BD22-5909-4341-A96B-0D6FE8761C2F}"/>
              </a:ext>
            </a:extLst>
          </p:cNvPr>
          <p:cNvSpPr txBox="1"/>
          <p:nvPr/>
        </p:nvSpPr>
        <p:spPr>
          <a:xfrm>
            <a:off x="872231" y="732825"/>
            <a:ext cx="26699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When the valve is closed:</a:t>
            </a:r>
            <a:endParaRPr lang="en-IN" dirty="0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B9E7DABE-7BF6-4B8A-B8E1-15CFFC28C539}"/>
              </a:ext>
            </a:extLst>
          </p:cNvPr>
          <p:cNvSpPr/>
          <p:nvPr/>
        </p:nvSpPr>
        <p:spPr>
          <a:xfrm>
            <a:off x="1087705" y="3876339"/>
            <a:ext cx="145914" cy="83225"/>
          </a:xfrm>
          <a:prstGeom prst="ellipse">
            <a:avLst/>
          </a:prstGeom>
          <a:solidFill>
            <a:srgbClr val="FF0000"/>
          </a:solidFill>
          <a:scene3d>
            <a:camera prst="obliqueTop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267CBA9-BBB6-4AEE-AC61-D8278E6EFF4D}"/>
              </a:ext>
            </a:extLst>
          </p:cNvPr>
          <p:cNvSpPr txBox="1"/>
          <p:nvPr/>
        </p:nvSpPr>
        <p:spPr>
          <a:xfrm>
            <a:off x="522678" y="4698028"/>
            <a:ext cx="1247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LED indicator</a:t>
            </a:r>
            <a:endParaRPr lang="en-IN" dirty="0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EA08C51-12D7-4684-9B35-34B449986EC3}"/>
              </a:ext>
            </a:extLst>
          </p:cNvPr>
          <p:cNvCxnSpPr>
            <a:cxnSpLocks/>
            <a:stCxn id="77" idx="4"/>
            <a:endCxn id="78" idx="0"/>
          </p:cNvCxnSpPr>
          <p:nvPr/>
        </p:nvCxnSpPr>
        <p:spPr>
          <a:xfrm flipH="1">
            <a:off x="1146334" y="3959564"/>
            <a:ext cx="14328" cy="738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Flowchart: Process 81">
            <a:extLst>
              <a:ext uri="{FF2B5EF4-FFF2-40B4-BE49-F238E27FC236}">
                <a16:creationId xmlns:a16="http://schemas.microsoft.com/office/drawing/2014/main" id="{6F2B9E4F-158C-4AE4-BEC5-C3A778229CF3}"/>
              </a:ext>
            </a:extLst>
          </p:cNvPr>
          <p:cNvSpPr/>
          <p:nvPr/>
        </p:nvSpPr>
        <p:spPr>
          <a:xfrm>
            <a:off x="754602" y="674422"/>
            <a:ext cx="2787588" cy="551681"/>
          </a:xfrm>
          <a:prstGeom prst="flowChartProcess">
            <a:avLst/>
          </a:prstGeom>
          <a:solidFill>
            <a:srgbClr val="FFFFFF">
              <a:alpha val="0"/>
            </a:srgb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16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82F37A-37E4-49E6-880E-BCA855D51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455" y="1353844"/>
            <a:ext cx="7604474" cy="48205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940620-662A-4A2C-BD26-ED5EAE710313}"/>
              </a:ext>
            </a:extLst>
          </p:cNvPr>
          <p:cNvSpPr txBox="1"/>
          <p:nvPr/>
        </p:nvSpPr>
        <p:spPr>
          <a:xfrm>
            <a:off x="1102145" y="577049"/>
            <a:ext cx="9667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CIRCUIT DIAGRAM OF THE SMART FAUCET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714519744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426</TotalTime>
  <Words>245</Words>
  <Application>Microsoft Office PowerPoint</Application>
  <PresentationFormat>Widescreen</PresentationFormat>
  <Paragraphs>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</vt:lpstr>
      <vt:lpstr>Arial Black</vt:lpstr>
      <vt:lpstr>Calibri</vt:lpstr>
      <vt:lpstr>Constantia</vt:lpstr>
      <vt:lpstr>Corbel</vt:lpstr>
      <vt:lpstr>Depth</vt:lpstr>
      <vt:lpstr>TSIC </vt:lpstr>
      <vt:lpstr>THE BEGINNING</vt:lpstr>
      <vt:lpstr>PowerPoint Presentation</vt:lpstr>
      <vt:lpstr>HOW DO WE DO THAT???</vt:lpstr>
      <vt:lpstr>IDEA</vt:lpstr>
      <vt:lpstr>COMPONENTS</vt:lpstr>
      <vt:lpstr>PowerPoint Presentation</vt:lpstr>
      <vt:lpstr>PowerPoint Presentation</vt:lpstr>
      <vt:lpstr>PowerPoint Presentation</vt:lpstr>
      <vt:lpstr>PERKS</vt:lpstr>
      <vt:lpstr>THE END.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TSIC </dc:title>
  <dc:creator>Mahita</dc:creator>
  <cp:lastModifiedBy>Mahita</cp:lastModifiedBy>
  <cp:revision>3</cp:revision>
  <dcterms:created xsi:type="dcterms:W3CDTF">2021-09-30T23:53:51Z</dcterms:created>
  <dcterms:modified xsi:type="dcterms:W3CDTF">2021-10-01T09:47:21Z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